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3" r:id="rId3"/>
  </p:sldIdLst>
  <p:sldSz cx="9144000" cy="6858000" type="screen4x3"/>
  <p:notesSz cx="7010400" cy="92964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5">
          <p15:clr>
            <a:srgbClr val="A4A3A4"/>
          </p15:clr>
        </p15:guide>
        <p15:guide id="2" pos="2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1F"/>
    <a:srgbClr val="FFEF6F"/>
    <a:srgbClr val="FCFFC2"/>
    <a:srgbClr val="FFF603"/>
    <a:srgbClr val="FFF649"/>
    <a:srgbClr val="EEFFFB"/>
    <a:srgbClr val="FEFFE3"/>
    <a:srgbClr val="F6FFD3"/>
    <a:srgbClr val="FF2222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5" autoAdjust="0"/>
    <p:restoredTop sz="863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720" y="67"/>
      </p:cViewPr>
      <p:guideLst>
        <p:guide orient="horz" pos="3055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47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46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14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93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8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21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94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56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12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17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8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5856E-5D30-0B49-8288-30F298A43F74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5093-68E0-3E48-95EB-6FFB92ED1D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62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_Nmf16uQHtA" TargetMode="External"/><Relationship Id="rId13" Type="http://schemas.openxmlformats.org/officeDocument/2006/relationships/image" Target="../media/image8.tif"/><Relationship Id="rId18" Type="http://schemas.openxmlformats.org/officeDocument/2006/relationships/image" Target="../media/image13.png"/><Relationship Id="rId3" Type="http://schemas.openxmlformats.org/officeDocument/2006/relationships/image" Target="../media/image2.jpeg"/><Relationship Id="rId21" Type="http://schemas.openxmlformats.org/officeDocument/2006/relationships/image" Target="../media/image16.png"/><Relationship Id="rId7" Type="http://schemas.openxmlformats.org/officeDocument/2006/relationships/hyperlink" Target="https://youtu.be/1EJw3eGF6fE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hyperlink" Target="https://www.youtube.com/watch?v=BM1XLASiQ5A" TargetMode="External"/><Relationship Id="rId14" Type="http://schemas.openxmlformats.org/officeDocument/2006/relationships/image" Target="../media/image9.jp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44450" y="2428359"/>
            <a:ext cx="2957226" cy="1953142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6267450" y="0"/>
            <a:ext cx="29972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mariuccia e alfeo n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-1" b="22820"/>
          <a:stretch/>
        </p:blipFill>
        <p:spPr>
          <a:xfrm>
            <a:off x="280185" y="4823713"/>
            <a:ext cx="2607422" cy="73612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Immagin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1" y="4296836"/>
            <a:ext cx="2555872" cy="1701664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pic>
        <p:nvPicPr>
          <p:cNvPr id="16" name="Immagine 15" descr="Schermata 2017-05-10 alle 20.28.38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71"/>
          <a:stretch/>
        </p:blipFill>
        <p:spPr>
          <a:xfrm>
            <a:off x="6514240" y="2346523"/>
            <a:ext cx="1088827" cy="1078207"/>
          </a:xfrm>
          <a:prstGeom prst="rect">
            <a:avLst/>
          </a:prstGeom>
          <a:ln w="28575" cmpd="sng">
            <a:solidFill>
              <a:srgbClr val="008000"/>
            </a:solidFill>
          </a:ln>
        </p:spPr>
      </p:pic>
      <p:sp>
        <p:nvSpPr>
          <p:cNvPr id="13" name="Fumetto 3 12"/>
          <p:cNvSpPr/>
          <p:nvPr/>
        </p:nvSpPr>
        <p:spPr>
          <a:xfrm>
            <a:off x="452953" y="4403253"/>
            <a:ext cx="2262632" cy="424349"/>
          </a:xfrm>
          <a:prstGeom prst="wedgeEllipseCallout">
            <a:avLst>
              <a:gd name="adj1" fmla="val -18213"/>
              <a:gd name="adj2" fmla="val 78461"/>
            </a:avLst>
          </a:prstGeom>
          <a:solidFill>
            <a:srgbClr val="FFFFFF"/>
          </a:solidFill>
          <a:ln w="190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Marker Felt"/>
                <a:cs typeface="Marker Felt"/>
              </a:rPr>
              <a:t>ISCRIVIAMOCI!!!</a:t>
            </a:r>
          </a:p>
        </p:txBody>
      </p:sp>
      <p:sp>
        <p:nvSpPr>
          <p:cNvPr id="11" name="Fumetto 3 10"/>
          <p:cNvSpPr/>
          <p:nvPr/>
        </p:nvSpPr>
        <p:spPr>
          <a:xfrm flipH="1">
            <a:off x="6423025" y="806076"/>
            <a:ext cx="2783416" cy="557055"/>
          </a:xfrm>
          <a:prstGeom prst="wedgeEllipseCallout">
            <a:avLst/>
          </a:prstGeom>
          <a:solidFill>
            <a:srgbClr val="FF2222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00000"/>
                </a:solidFill>
                <a:latin typeface="Marker Felt"/>
                <a:cs typeface="Marker Felt"/>
              </a:rPr>
              <a:t>Dottore, mi sento incalzato dall’età cosa posso fare?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448427" y="-39081"/>
            <a:ext cx="281622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8000"/>
                </a:solidFill>
                <a:latin typeface="Marker Felt"/>
                <a:cs typeface="Marker Felt"/>
              </a:rPr>
              <a:t>TERZO TEMPO</a:t>
            </a:r>
          </a:p>
          <a:p>
            <a:pPr algn="ctr"/>
            <a:r>
              <a:rPr lang="it-IT" sz="1600" b="1" dirty="0">
                <a:solidFill>
                  <a:srgbClr val="008000"/>
                </a:solidFill>
                <a:latin typeface="Marker Felt"/>
                <a:cs typeface="Marker Felt"/>
              </a:rPr>
              <a:t>Un percorso formativo per affrontare la terza età</a:t>
            </a:r>
          </a:p>
        </p:txBody>
      </p:sp>
      <p:pic>
        <p:nvPicPr>
          <p:cNvPr id="18" name="Immagine 17" descr="mariuccia e alfeo senza nom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4"/>
          <a:stretch/>
        </p:blipFill>
        <p:spPr>
          <a:xfrm>
            <a:off x="8092424" y="1478130"/>
            <a:ext cx="1016649" cy="805175"/>
          </a:xfrm>
          <a:prstGeom prst="rect">
            <a:avLst/>
          </a:prstGeom>
          <a:ln w="28575" cmpd="sng">
            <a:solidFill>
              <a:srgbClr val="008000"/>
            </a:solidFill>
          </a:ln>
        </p:spPr>
      </p:pic>
      <p:sp>
        <p:nvSpPr>
          <p:cNvPr id="23" name="Rettangolo 22"/>
          <p:cNvSpPr/>
          <p:nvPr/>
        </p:nvSpPr>
        <p:spPr>
          <a:xfrm>
            <a:off x="540494" y="6256166"/>
            <a:ext cx="29571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700" dirty="0">
                <a:latin typeface="Marker Felt"/>
                <a:cs typeface="Marker Felt"/>
                <a:hlinkClick r:id="rId7"/>
              </a:rPr>
              <a:t>https://youtu.be/1EJw3eGF6fE</a:t>
            </a:r>
            <a:endParaRPr lang="it-IT" sz="700" dirty="0">
              <a:latin typeface="Marker Felt"/>
              <a:cs typeface="Marker Felt"/>
            </a:endParaRPr>
          </a:p>
          <a:p>
            <a:r>
              <a:rPr lang="it-IT" sz="700" dirty="0">
                <a:latin typeface="Marker Felt"/>
                <a:cs typeface="Marker Felt"/>
                <a:hlinkClick r:id="rId8"/>
              </a:rPr>
              <a:t>https://youtu.be/_Nmf16uQHtA</a:t>
            </a:r>
            <a:endParaRPr lang="it-IT" sz="700" dirty="0">
              <a:latin typeface="Marker Felt"/>
              <a:cs typeface="Marker Felt"/>
            </a:endParaRPr>
          </a:p>
          <a:p>
            <a:r>
              <a:rPr lang="it-IT" sz="700" dirty="0">
                <a:latin typeface="Marker Felt"/>
                <a:cs typeface="Marker Felt"/>
                <a:hlinkClick r:id="rId9"/>
              </a:rPr>
              <a:t>https://www.youtube.com/watch?v=BM1XLASiQ5A</a:t>
            </a:r>
            <a:endParaRPr lang="it-IT" sz="700" dirty="0">
              <a:latin typeface="Marker Felt"/>
              <a:cs typeface="Marker Felt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220754" y="-64857"/>
            <a:ext cx="2780922" cy="2539504"/>
            <a:chOff x="-72088" y="-1426984"/>
            <a:chExt cx="3617438" cy="2375476"/>
          </a:xfrm>
        </p:grpSpPr>
        <p:grpSp>
          <p:nvGrpSpPr>
            <p:cNvPr id="30" name="Gruppo 29"/>
            <p:cNvGrpSpPr/>
            <p:nvPr/>
          </p:nvGrpSpPr>
          <p:grpSpPr>
            <a:xfrm>
              <a:off x="-72088" y="-1426984"/>
              <a:ext cx="3617438" cy="2375476"/>
              <a:chOff x="-721768" y="-2252484"/>
              <a:chExt cx="3828399" cy="2375476"/>
            </a:xfrm>
          </p:grpSpPr>
          <p:pic>
            <p:nvPicPr>
              <p:cNvPr id="34" name="Immagine 33" descr="cup-of-coffee-coloring-page.png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9" r="3407"/>
              <a:stretch/>
            </p:blipFill>
            <p:spPr>
              <a:xfrm>
                <a:off x="-721768" y="-2252484"/>
                <a:ext cx="3828399" cy="2375476"/>
              </a:xfrm>
              <a:prstGeom prst="rect">
                <a:avLst/>
              </a:prstGeom>
            </p:spPr>
          </p:pic>
          <p:sp>
            <p:nvSpPr>
              <p:cNvPr id="35" name="Ovale 34"/>
              <p:cNvSpPr/>
              <p:nvPr/>
            </p:nvSpPr>
            <p:spPr>
              <a:xfrm>
                <a:off x="71764" y="-2054768"/>
                <a:ext cx="2351578" cy="684179"/>
              </a:xfrm>
              <a:prstGeom prst="ellipse">
                <a:avLst/>
              </a:prstGeom>
              <a:solidFill>
                <a:srgbClr val="98480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1" name="CasellaDiTesto 30"/>
            <p:cNvSpPr txBox="1"/>
            <p:nvPr/>
          </p:nvSpPr>
          <p:spPr>
            <a:xfrm>
              <a:off x="417301" y="-1154030"/>
              <a:ext cx="2755900" cy="431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FFFFFF"/>
                  </a:solidFill>
                  <a:effectLst>
                    <a:outerShdw blurRad="63500" dir="13500000" kx="2700000" rotWithShape="0">
                      <a:srgbClr val="000000">
                        <a:alpha val="15000"/>
                      </a:srgbClr>
                    </a:outerShdw>
                  </a:effectLst>
                  <a:latin typeface="Marker Felt"/>
                  <a:cs typeface="Marker Felt"/>
                </a:rPr>
                <a:t>IL CAFFE’</a:t>
              </a:r>
            </a:p>
            <a:p>
              <a:pPr algn="ctr"/>
              <a:r>
                <a:rPr lang="it-IT" sz="1200" b="1" dirty="0">
                  <a:solidFill>
                    <a:srgbClr val="FFFFFF"/>
                  </a:solidFill>
                  <a:effectLst>
                    <a:outerShdw blurRad="63500" dir="13500000" kx="2700000" rotWithShape="0">
                      <a:srgbClr val="000000">
                        <a:alpha val="15000"/>
                      </a:srgbClr>
                    </a:outerShdw>
                  </a:effectLst>
                  <a:latin typeface="Marker Felt"/>
                  <a:cs typeface="Marker Felt"/>
                </a:rPr>
                <a:t>DEI COME E PERCHE’</a:t>
              </a:r>
              <a:endParaRPr lang="it-IT" sz="1200" dirty="0">
                <a:solidFill>
                  <a:srgbClr val="FFFFFF"/>
                </a:solidFill>
                <a:effectLst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75619" y="-275162"/>
              <a:ext cx="2529175" cy="662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Martedì</a:t>
              </a:r>
            </a:p>
            <a:p>
              <a:pPr algn="ctr"/>
              <a:r>
                <a:rPr lang="it-IT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15.30 -17.30</a:t>
              </a:r>
              <a:endPara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rker Felt"/>
                  <a:cs typeface="Marker Felt"/>
                </a:rPr>
                <a:t>Biblioteca civica centrale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760721" y="429716"/>
              <a:ext cx="2173773" cy="259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rker Felt"/>
                  <a:cs typeface="Marker Felt"/>
                </a:rPr>
                <a:t>Via della Cittadella 5</a:t>
              </a:r>
              <a:endPara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9" name="CasellaDiTesto 38"/>
          <p:cNvSpPr txBox="1"/>
          <p:nvPr/>
        </p:nvSpPr>
        <p:spPr>
          <a:xfrm>
            <a:off x="107993" y="5604965"/>
            <a:ext cx="2978997" cy="64633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b="1" u="sng" dirty="0">
                <a:latin typeface="Marker Felt"/>
                <a:cs typeface="Marker Felt"/>
              </a:rPr>
              <a:t>ISCRIZIONI E INFORMAZIONI </a:t>
            </a:r>
          </a:p>
          <a:p>
            <a:pPr algn="ctr"/>
            <a:r>
              <a:rPr lang="it-IT" sz="900" dirty="0">
                <a:latin typeface="Marker Felt"/>
                <a:cs typeface="Marker Felt"/>
              </a:rPr>
              <a:t>Conferenze a ingresso libero fino a esaurimento posti </a:t>
            </a:r>
          </a:p>
          <a:p>
            <a:r>
              <a:rPr lang="it-IT" sz="900" dirty="0">
                <a:latin typeface="Marker Felt"/>
                <a:cs typeface="Marker Felt"/>
              </a:rPr>
              <a:t>Iscrizione al corso gratuita  e limitata a 70partecipanti</a:t>
            </a:r>
          </a:p>
          <a:p>
            <a:pPr algn="ctr"/>
            <a:r>
              <a:rPr lang="it-IT" sz="900" dirty="0">
                <a:latin typeface="Marker Felt"/>
                <a:cs typeface="Marker Felt"/>
              </a:rPr>
              <a:t>segreteriaterzotempo@gmail.com</a:t>
            </a: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9156" y="5714754"/>
            <a:ext cx="686848" cy="265705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5765" y="5709122"/>
            <a:ext cx="759097" cy="192304"/>
          </a:xfrm>
          <a:prstGeom prst="rect">
            <a:avLst/>
          </a:prstGeom>
        </p:spPr>
      </p:pic>
      <p:pic>
        <p:nvPicPr>
          <p:cNvPr id="42" name="Immagine 41" descr="logo_bct_colori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82" y="6079782"/>
            <a:ext cx="827922" cy="277411"/>
          </a:xfrm>
          <a:prstGeom prst="rect">
            <a:avLst/>
          </a:prstGeom>
        </p:spPr>
      </p:pic>
      <p:pic>
        <p:nvPicPr>
          <p:cNvPr id="43" name="Immagine 42" descr="comune_distes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48" y="6106621"/>
            <a:ext cx="641025" cy="196098"/>
          </a:xfrm>
          <a:prstGeom prst="rect">
            <a:avLst/>
          </a:prstGeom>
        </p:spPr>
      </p:pic>
      <p:pic>
        <p:nvPicPr>
          <p:cNvPr id="44" name="Immagine 43" descr="Schermata 2017-05-24 alle 19.50.3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11" y="6067082"/>
            <a:ext cx="300971" cy="29973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617884" y="2326758"/>
            <a:ext cx="1559982" cy="16158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900" i="1" dirty="0"/>
              <a:t>Cara amica, caro amico,</a:t>
            </a:r>
            <a:r>
              <a:rPr lang="it-IT" sz="900" dirty="0"/>
              <a:t> </a:t>
            </a:r>
          </a:p>
          <a:p>
            <a:pPr algn="just"/>
            <a:r>
              <a:rPr lang="it-IT" sz="900" i="1" dirty="0"/>
              <a:t>come ciascuna fase della vita anche la terza età presenta luci ed ombre e per viverla al meglio occorre imparare a conoscerla e a gestirla! Vi invitiamo a partecipare al percorso formativo Terzo Tempo. </a:t>
            </a:r>
            <a:endParaRPr lang="it-IT" sz="800" i="1" dirty="0"/>
          </a:p>
          <a:p>
            <a:endParaRPr lang="it-IT" dirty="0"/>
          </a:p>
        </p:txBody>
      </p:sp>
      <p:sp>
        <p:nvSpPr>
          <p:cNvPr id="10" name="Fumetto 3 9"/>
          <p:cNvSpPr/>
          <p:nvPr/>
        </p:nvSpPr>
        <p:spPr>
          <a:xfrm>
            <a:off x="6481838" y="1384994"/>
            <a:ext cx="1635986" cy="857530"/>
          </a:xfrm>
          <a:prstGeom prst="wedgeEllipseCallout">
            <a:avLst>
              <a:gd name="adj1" fmla="val -1805"/>
              <a:gd name="adj2" fmla="val 72373"/>
            </a:avLst>
          </a:prstGeom>
          <a:solidFill>
            <a:srgbClr val="FFD814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00000"/>
                </a:solidFill>
                <a:latin typeface="Marker Felt"/>
                <a:cs typeface="Marker Felt"/>
              </a:rPr>
              <a:t>TERZO TEMPO è ciò che fa per lei!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3147483" y="-25400"/>
            <a:ext cx="3039534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b="1" cap="all" dirty="0">
                <a:solidFill>
                  <a:srgbClr val="008000"/>
                </a:solidFill>
                <a:latin typeface="Marker Felt"/>
                <a:cs typeface="Marker Felt"/>
              </a:rPr>
              <a:t>Contributi scientifici di:</a:t>
            </a:r>
          </a:p>
          <a:p>
            <a:r>
              <a:rPr lang="it-IT" sz="900" i="1" dirty="0"/>
              <a:t>Università di Torino: </a:t>
            </a:r>
            <a:r>
              <a:rPr lang="it-IT" sz="900" dirty="0"/>
              <a:t>Franco Veglio, Giancarlo Isaia, Massimo Porta, Paolo Cavallo Perin, Giuliano Maggi, Simona Bo, Riccarda Granata, Marco Minetto, Gabriella </a:t>
            </a:r>
            <a:r>
              <a:rPr lang="it-IT" sz="900" dirty="0" err="1"/>
              <a:t>Peretti</a:t>
            </a:r>
            <a:r>
              <a:rPr lang="it-IT" sz="900" dirty="0"/>
              <a:t>, Valentina Pozzo, Tatiana </a:t>
            </a:r>
            <a:r>
              <a:rPr lang="it-IT" sz="900" dirty="0" err="1"/>
              <a:t>Lopatina</a:t>
            </a:r>
            <a:r>
              <a:rPr lang="it-IT" sz="900" dirty="0"/>
              <a:t>, Antonella Trombetta, </a:t>
            </a:r>
            <a:r>
              <a:rPr lang="it-IT" sz="900" i="1" dirty="0"/>
              <a:t>Dipartimento Scienze Mediche; </a:t>
            </a:r>
            <a:r>
              <a:rPr lang="it-IT" sz="900" dirty="0"/>
              <a:t>Piergiorgio </a:t>
            </a:r>
            <a:r>
              <a:rPr lang="it-IT" sz="900" dirty="0" err="1"/>
              <a:t>Montarolo</a:t>
            </a:r>
            <a:r>
              <a:rPr lang="it-IT" sz="900" dirty="0"/>
              <a:t>, Alessandro Vercelli, Innocenzo Rainero, </a:t>
            </a:r>
            <a:r>
              <a:rPr lang="it-IT" sz="900" i="1" dirty="0"/>
              <a:t>Dipartimento di Neuroscienze; </a:t>
            </a:r>
            <a:r>
              <a:rPr lang="it-IT" sz="900" dirty="0"/>
              <a:t>Giuliano Carlo Geminiani, Emanuela Rabaglietti, </a:t>
            </a:r>
            <a:r>
              <a:rPr lang="it-IT" sz="900" i="1" dirty="0"/>
              <a:t>Dipartimento di Psicologia; </a:t>
            </a:r>
            <a:r>
              <a:rPr lang="it-IT" sz="900" dirty="0"/>
              <a:t>Paolo Bertinetti, Carmen Concilio, Irene De Angelis, Pier Piciucco, Paola Della Valle, </a:t>
            </a:r>
            <a:r>
              <a:rPr lang="it-IT" sz="900" i="1" dirty="0"/>
              <a:t>Dipartimento Lingue e Letterature Straniere; </a:t>
            </a:r>
            <a:r>
              <a:rPr lang="it-IT" sz="900" dirty="0"/>
              <a:t>Giorgio Merlo, </a:t>
            </a:r>
            <a:r>
              <a:rPr lang="it-IT" sz="900" i="1" dirty="0"/>
              <a:t>Dipartimento di Biotecnologie; </a:t>
            </a:r>
            <a:r>
              <a:rPr lang="it-IT" sz="900" dirty="0"/>
              <a:t>Manuela Olagnero, Cristiana Pregnoche,  </a:t>
            </a:r>
            <a:r>
              <a:rPr lang="it-IT" sz="900" i="1" dirty="0"/>
              <a:t>Dipartimento di Culture e Società, </a:t>
            </a:r>
            <a:r>
              <a:rPr lang="it-IT" sz="900" dirty="0"/>
              <a:t>Lorenzo Denicolai, </a:t>
            </a:r>
            <a:r>
              <a:rPr lang="it-IT" sz="900" i="1" dirty="0" err="1"/>
              <a:t>Cinedumedia</a:t>
            </a:r>
            <a:r>
              <a:rPr lang="it-IT" sz="900" i="1" dirty="0"/>
              <a:t>, Massimo </a:t>
            </a:r>
            <a:r>
              <a:rPr lang="it-IT" sz="900" i="1" dirty="0" err="1"/>
              <a:t>Crestani</a:t>
            </a:r>
            <a:r>
              <a:rPr lang="it-IT" sz="900" i="1" dirty="0"/>
              <a:t> , </a:t>
            </a:r>
            <a:r>
              <a:rPr lang="it-IT" sz="900" dirty="0"/>
              <a:t>Formazione ECM</a:t>
            </a:r>
          </a:p>
          <a:p>
            <a:r>
              <a:rPr lang="it-IT" sz="900" i="1" dirty="0"/>
              <a:t>Università Cattolica di Milano: </a:t>
            </a:r>
            <a:r>
              <a:rPr lang="it-IT" sz="900" dirty="0"/>
              <a:t>Patrizia Catellani, Marro Bertolotti, </a:t>
            </a:r>
            <a:r>
              <a:rPr lang="it-IT" sz="900" i="1" dirty="0"/>
              <a:t>Dipartimento di Psicologia; </a:t>
            </a:r>
            <a:r>
              <a:rPr lang="it-IT" sz="900" dirty="0"/>
              <a:t>Matteo Moscatelli, </a:t>
            </a:r>
            <a:r>
              <a:rPr lang="it-IT" sz="900" i="1" dirty="0"/>
              <a:t>Dipartimento di Sociologia, </a:t>
            </a:r>
            <a:r>
              <a:rPr lang="it-IT" sz="900" dirty="0"/>
              <a:t>Sarah Bigi</a:t>
            </a:r>
            <a:r>
              <a:rPr lang="it-IT" sz="900" i="1" dirty="0"/>
              <a:t>, Dipartimento di Scienze </a:t>
            </a:r>
            <a:r>
              <a:rPr lang="it-IT" sz="900" dirty="0"/>
              <a:t>Linguistiche, </a:t>
            </a:r>
          </a:p>
          <a:p>
            <a:r>
              <a:rPr lang="it-IT" sz="900" dirty="0"/>
              <a:t>Antonio </a:t>
            </a:r>
            <a:r>
              <a:rPr lang="it-IT" sz="900" dirty="0" err="1"/>
              <a:t>Scarmozzino</a:t>
            </a:r>
            <a:r>
              <a:rPr lang="it-IT" sz="900" dirty="0"/>
              <a:t>, </a:t>
            </a:r>
            <a:r>
              <a:rPr lang="it-IT" sz="900" i="1" dirty="0"/>
              <a:t>Città della salute, Torino;</a:t>
            </a:r>
          </a:p>
          <a:p>
            <a:r>
              <a:rPr lang="it-IT" sz="900" dirty="0"/>
              <a:t>Caterina Casadio, </a:t>
            </a:r>
            <a:r>
              <a:rPr lang="it-IT" sz="900" i="1" dirty="0"/>
              <a:t>Dipartimento di Medicina, Università del Piemonte Orientale;</a:t>
            </a:r>
          </a:p>
          <a:p>
            <a:r>
              <a:rPr lang="it-IT" sz="900" dirty="0"/>
              <a:t>Luciano </a:t>
            </a:r>
            <a:r>
              <a:rPr lang="it-IT" sz="900" dirty="0" err="1"/>
              <a:t>Peirone</a:t>
            </a:r>
            <a:r>
              <a:rPr lang="it-IT" sz="900" dirty="0"/>
              <a:t>, Elena </a:t>
            </a:r>
            <a:r>
              <a:rPr lang="it-IT" sz="900" dirty="0" err="1"/>
              <a:t>Gerardi</a:t>
            </a:r>
            <a:r>
              <a:rPr lang="it-IT" sz="900" dirty="0"/>
              <a:t>,, </a:t>
            </a:r>
            <a:r>
              <a:rPr lang="it-IT" sz="900" i="1" dirty="0"/>
              <a:t>Università degli Studi “G. d’Annunzio” di Chieti-Pescara e di Brescia</a:t>
            </a:r>
            <a:r>
              <a:rPr lang="it-IT" sz="900" dirty="0"/>
              <a:t>; </a:t>
            </a:r>
          </a:p>
          <a:p>
            <a:r>
              <a:rPr lang="it-IT" sz="900" dirty="0"/>
              <a:t>Carlo Ossola, </a:t>
            </a:r>
            <a:r>
              <a:rPr lang="it-IT" sz="900" i="1" dirty="0"/>
              <a:t>College de France; </a:t>
            </a:r>
          </a:p>
          <a:p>
            <a:r>
              <a:rPr lang="it-IT" sz="900" dirty="0"/>
              <a:t>Mario </a:t>
            </a:r>
            <a:r>
              <a:rPr lang="it-IT" sz="900" dirty="0" err="1"/>
              <a:t>Rasetti</a:t>
            </a:r>
            <a:r>
              <a:rPr lang="it-IT" sz="900" dirty="0"/>
              <a:t>, </a:t>
            </a:r>
            <a:r>
              <a:rPr lang="it-IT" sz="900" i="1" dirty="0"/>
              <a:t>ISI Foundation</a:t>
            </a:r>
          </a:p>
          <a:p>
            <a:r>
              <a:rPr lang="it-IT" sz="900" dirty="0"/>
              <a:t>Salvatore Oleandri, </a:t>
            </a:r>
            <a:r>
              <a:rPr lang="it-IT" sz="900" i="1" dirty="0"/>
              <a:t>Asl Cuneo</a:t>
            </a:r>
          </a:p>
          <a:p>
            <a:r>
              <a:rPr lang="it-IT" sz="900" dirty="0"/>
              <a:t>Maurizio Da Milano, </a:t>
            </a:r>
            <a:r>
              <a:rPr lang="it-IT" sz="900" i="1" dirty="0"/>
              <a:t>marciatore italiano campione olimpico</a:t>
            </a:r>
          </a:p>
          <a:p>
            <a:r>
              <a:rPr lang="it-IT" sz="900" dirty="0"/>
              <a:t>Daniela Leotta, </a:t>
            </a:r>
            <a:r>
              <a:rPr lang="it-IT" sz="900" i="1" dirty="0"/>
              <a:t>Ospedale Martini-</a:t>
            </a:r>
          </a:p>
          <a:p>
            <a:r>
              <a:rPr lang="it-IT" sz="900" dirty="0"/>
              <a:t>Luigi Maria Pernigotti, </a:t>
            </a:r>
            <a:r>
              <a:rPr lang="it-IT" sz="900" i="1" dirty="0"/>
              <a:t>Associazione Italiana di </a:t>
            </a:r>
            <a:r>
              <a:rPr lang="it-IT" sz="900" i="1" dirty="0" err="1"/>
              <a:t>Psicogeriatria</a:t>
            </a:r>
            <a:r>
              <a:rPr lang="it-IT" sz="900" i="1" dirty="0"/>
              <a:t> </a:t>
            </a:r>
          </a:p>
          <a:p>
            <a:r>
              <a:rPr lang="it-IT" sz="900" dirty="0"/>
              <a:t>Paolo Messina, Cecilia </a:t>
            </a:r>
            <a:r>
              <a:rPr lang="it-IT" sz="900" dirty="0" err="1"/>
              <a:t>Cognigni</a:t>
            </a:r>
            <a:r>
              <a:rPr lang="it-IT" sz="900" dirty="0"/>
              <a:t>, Patrizia Zanetti, </a:t>
            </a:r>
            <a:r>
              <a:rPr lang="it-IT" sz="900" i="1" dirty="0"/>
              <a:t>Biblioteche civiche Torinesi;</a:t>
            </a:r>
          </a:p>
          <a:p>
            <a:r>
              <a:rPr lang="it-IT" sz="900" dirty="0"/>
              <a:t>Gabriella </a:t>
            </a:r>
            <a:r>
              <a:rPr lang="it-IT" sz="900" dirty="0" err="1"/>
              <a:t>Peretti</a:t>
            </a:r>
            <a:r>
              <a:rPr lang="it-IT" sz="900" dirty="0"/>
              <a:t>, Cristina </a:t>
            </a:r>
            <a:r>
              <a:rPr lang="it-IT" sz="900" dirty="0" err="1"/>
              <a:t>Pronello</a:t>
            </a:r>
            <a:r>
              <a:rPr lang="it-IT" sz="900" dirty="0"/>
              <a:t>, Valentina </a:t>
            </a:r>
            <a:r>
              <a:rPr lang="it-IT" sz="900" dirty="0" err="1"/>
              <a:t>Rappazzo</a:t>
            </a:r>
            <a:r>
              <a:rPr lang="it-IT" sz="900" dirty="0"/>
              <a:t>, </a:t>
            </a:r>
            <a:r>
              <a:rPr lang="it-IT" sz="900" dirty="0" err="1"/>
              <a:t>ean-Baptiste</a:t>
            </a:r>
            <a:r>
              <a:rPr lang="it-IT" sz="900" dirty="0"/>
              <a:t> </a:t>
            </a:r>
            <a:r>
              <a:rPr lang="it-IT" sz="900" dirty="0" err="1"/>
              <a:t>Gaborieau</a:t>
            </a:r>
            <a:r>
              <a:rPr lang="it-IT" sz="900" dirty="0"/>
              <a:t>, </a:t>
            </a:r>
            <a:r>
              <a:rPr lang="it-IT" sz="900" i="1" dirty="0"/>
              <a:t>Politecnico di Torino </a:t>
            </a:r>
          </a:p>
          <a:p>
            <a:r>
              <a:rPr lang="it-IT" sz="900" dirty="0"/>
              <a:t>Marco </a:t>
            </a:r>
            <a:r>
              <a:rPr lang="it-IT" sz="900" dirty="0" err="1"/>
              <a:t>Bazzani</a:t>
            </a:r>
            <a:r>
              <a:rPr lang="it-IT" sz="900" dirty="0"/>
              <a:t>,  </a:t>
            </a:r>
            <a:r>
              <a:rPr lang="it-IT" sz="900" i="1" dirty="0"/>
              <a:t>Istituto  Mario </a:t>
            </a:r>
            <a:r>
              <a:rPr lang="it-IT" sz="900" i="1" dirty="0" err="1"/>
              <a:t>Boella</a:t>
            </a:r>
            <a:r>
              <a:rPr lang="it-IT" sz="900" i="1" dirty="0"/>
              <a:t>; </a:t>
            </a:r>
          </a:p>
          <a:p>
            <a:r>
              <a:rPr lang="it-IT" sz="900" dirty="0"/>
              <a:t>Lino Grandi, Francesca di Summa, Patrizia Luparia, Luca </a:t>
            </a:r>
            <a:r>
              <a:rPr lang="it-IT" sz="900" dirty="0" err="1"/>
              <a:t>Malimpensa</a:t>
            </a:r>
            <a:r>
              <a:rPr lang="it-IT" sz="900" dirty="0"/>
              <a:t>, Giulia Caffaro, Fabrizia Grasso, Valeria </a:t>
            </a:r>
            <a:r>
              <a:rPr lang="it-IT" sz="900" dirty="0" err="1"/>
              <a:t>Lussiana</a:t>
            </a:r>
            <a:r>
              <a:rPr lang="it-IT" sz="900" dirty="0"/>
              <a:t>, Elisa Menchini, Vittoria Pomati</a:t>
            </a:r>
            <a:r>
              <a:rPr lang="it-IT" sz="900" i="1" dirty="0"/>
              <a:t>, Istituto di </a:t>
            </a:r>
            <a:r>
              <a:rPr lang="it-IT" sz="900" i="1" dirty="0" err="1"/>
              <a:t>A.Adler</a:t>
            </a:r>
            <a:r>
              <a:rPr lang="it-IT" sz="900" i="1" dirty="0"/>
              <a:t>; </a:t>
            </a:r>
          </a:p>
          <a:p>
            <a:r>
              <a:rPr lang="it-IT" sz="900" dirty="0"/>
              <a:t>Elena Giacobino, Chiara Ciminelli, Francesca Perna, </a:t>
            </a:r>
            <a:r>
              <a:rPr lang="it-IT" sz="900" i="1" dirty="0"/>
              <a:t>Museo di scienze Regionali Piemonte; </a:t>
            </a:r>
          </a:p>
          <a:p>
            <a:r>
              <a:rPr lang="it-IT" sz="900" dirty="0"/>
              <a:t>Stefano </a:t>
            </a:r>
            <a:r>
              <a:rPr lang="it-IT" sz="900" dirty="0" err="1"/>
              <a:t>Camanni</a:t>
            </a:r>
            <a:r>
              <a:rPr lang="it-IT" sz="900" dirty="0"/>
              <a:t>, </a:t>
            </a:r>
            <a:r>
              <a:rPr lang="it-IT" sz="900" i="1" dirty="0"/>
              <a:t>Arnica</a:t>
            </a:r>
          </a:p>
          <a:p>
            <a:r>
              <a:rPr lang="it-IT" sz="900" dirty="0"/>
              <a:t>Paolo Bonfiglioli, </a:t>
            </a:r>
            <a:r>
              <a:rPr lang="it-IT" sz="900" i="1" dirty="0"/>
              <a:t>Associazione Orti in Piazza</a:t>
            </a:r>
          </a:p>
          <a:p>
            <a:r>
              <a:rPr lang="it-IT" sz="900" dirty="0"/>
              <a:t>Roberta </a:t>
            </a:r>
            <a:r>
              <a:rPr lang="it-IT" sz="900" dirty="0" err="1"/>
              <a:t>Molinar</a:t>
            </a:r>
            <a:r>
              <a:rPr lang="it-IT" sz="900" dirty="0"/>
              <a:t>, </a:t>
            </a:r>
            <a:r>
              <a:rPr lang="it-IT" sz="900" i="1" dirty="0"/>
              <a:t>Progetto Mirafiori Sud”</a:t>
            </a:r>
            <a:endParaRPr lang="it-IT" sz="900" dirty="0"/>
          </a:p>
          <a:p>
            <a:r>
              <a:rPr lang="it-IT" sz="900" dirty="0"/>
              <a:t>Alberto </a:t>
            </a:r>
            <a:r>
              <a:rPr lang="it-IT" sz="900" dirty="0" err="1"/>
              <a:t>Agliotti</a:t>
            </a:r>
            <a:r>
              <a:rPr lang="it-IT" sz="900" dirty="0"/>
              <a:t>, Emiliano Audisio, Francesca Calvo, Beatrice </a:t>
            </a:r>
            <a:r>
              <a:rPr lang="it-IT" sz="900" dirty="0" err="1"/>
              <a:t>Mautino</a:t>
            </a:r>
            <a:r>
              <a:rPr lang="it-IT" sz="900" dirty="0"/>
              <a:t>, Vincenzo </a:t>
            </a:r>
            <a:r>
              <a:rPr lang="it-IT" sz="900" dirty="0" err="1"/>
              <a:t>Guarnieri</a:t>
            </a:r>
            <a:r>
              <a:rPr lang="it-IT" sz="900" dirty="0"/>
              <a:t>, </a:t>
            </a:r>
            <a:r>
              <a:rPr lang="it-IT" sz="900" i="1" dirty="0"/>
              <a:t>Frame</a:t>
            </a:r>
          </a:p>
          <a:p>
            <a:r>
              <a:rPr lang="it-IT" sz="900" dirty="0"/>
              <a:t>Elena </a:t>
            </a:r>
            <a:r>
              <a:rPr lang="it-IT" sz="900" dirty="0" err="1"/>
              <a:t>Cristofori</a:t>
            </a:r>
            <a:r>
              <a:rPr lang="it-IT" sz="900" dirty="0"/>
              <a:t>, </a:t>
            </a:r>
            <a:r>
              <a:rPr lang="it-IT" sz="900" i="1" dirty="0"/>
              <a:t>TRIM </a:t>
            </a:r>
          </a:p>
          <a:p>
            <a:r>
              <a:rPr lang="it-IT" sz="900" dirty="0"/>
              <a:t>Francesco </a:t>
            </a:r>
            <a:r>
              <a:rPr lang="it-IT" sz="900" dirty="0" err="1"/>
              <a:t>Mazzon</a:t>
            </a:r>
            <a:r>
              <a:rPr lang="it-IT" sz="900" dirty="0"/>
              <a:t>, </a:t>
            </a:r>
            <a:r>
              <a:rPr lang="it-IT" sz="900" i="1" dirty="0"/>
              <a:t>Frati del Piemonte </a:t>
            </a:r>
          </a:p>
          <a:p>
            <a:r>
              <a:rPr lang="it-IT" sz="900" dirty="0"/>
              <a:t>Chiara </a:t>
            </a:r>
            <a:r>
              <a:rPr lang="it-IT" sz="900" dirty="0" err="1"/>
              <a:t>Bardesono</a:t>
            </a:r>
            <a:r>
              <a:rPr lang="it-IT" sz="900" dirty="0"/>
              <a:t>, Amalia </a:t>
            </a:r>
            <a:r>
              <a:rPr lang="it-IT" sz="900" dirty="0" err="1"/>
              <a:t>Destefanis</a:t>
            </a:r>
            <a:r>
              <a:rPr lang="it-IT" sz="900" dirty="0"/>
              <a:t>, Romano </a:t>
            </a:r>
            <a:r>
              <a:rPr lang="it-IT" sz="900" dirty="0" err="1"/>
              <a:t>Ravazzani</a:t>
            </a:r>
            <a:r>
              <a:rPr lang="it-IT" sz="900" dirty="0"/>
              <a:t>, </a:t>
            </a:r>
            <a:r>
              <a:rPr lang="it-IT" sz="900" i="1" dirty="0"/>
              <a:t>Medici di Famiglia</a:t>
            </a:r>
          </a:p>
        </p:txBody>
      </p:sp>
      <p:sp>
        <p:nvSpPr>
          <p:cNvPr id="48" name="Ovale 47"/>
          <p:cNvSpPr/>
          <p:nvPr/>
        </p:nvSpPr>
        <p:spPr>
          <a:xfrm>
            <a:off x="164625" y="3581401"/>
            <a:ext cx="2717801" cy="755650"/>
          </a:xfrm>
          <a:prstGeom prst="ellipse">
            <a:avLst/>
          </a:prstGeom>
          <a:solidFill>
            <a:srgbClr val="CCFFCC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Marker Felt"/>
                <a:cs typeface="Marker Felt"/>
              </a:rPr>
              <a:t>Affrontare problematiche della terza età e </a:t>
            </a:r>
            <a:r>
              <a:rPr lang="it-IT" sz="1000" dirty="0">
                <a:solidFill>
                  <a:srgbClr val="000000"/>
                </a:solidFill>
                <a:latin typeface="Marker Felt"/>
                <a:cs typeface="Marker Felt"/>
              </a:rPr>
              <a:t>superare barriere tecnologiche e burocratiche</a:t>
            </a:r>
          </a:p>
          <a:p>
            <a:pPr algn="ctr"/>
            <a:endParaRPr lang="it-IT" sz="1000" dirty="0">
              <a:solidFill>
                <a:schemeClr val="tx1"/>
              </a:solidFill>
              <a:latin typeface="Marker Felt"/>
              <a:cs typeface="Marker Felt"/>
            </a:endParaRPr>
          </a:p>
        </p:txBody>
      </p:sp>
      <p:sp>
        <p:nvSpPr>
          <p:cNvPr id="50" name="Ovale 49"/>
          <p:cNvSpPr/>
          <p:nvPr/>
        </p:nvSpPr>
        <p:spPr>
          <a:xfrm flipH="1">
            <a:off x="151924" y="2773022"/>
            <a:ext cx="2730502" cy="726132"/>
          </a:xfrm>
          <a:prstGeom prst="ellipse">
            <a:avLst/>
          </a:prstGeom>
          <a:solidFill>
            <a:srgbClr val="CCFFCC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rgbClr val="000000"/>
                </a:solidFill>
                <a:latin typeface="Marker Felt"/>
                <a:cs typeface="Marker Felt"/>
              </a:rPr>
              <a:t>Curare benessere, alimentazione, e relazioni creatività, cultura, sport e volontariato 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44450" y="2423970"/>
            <a:ext cx="2957226" cy="2769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0000"/>
                </a:solidFill>
                <a:latin typeface="Marker Felt"/>
                <a:cs typeface="Marker Felt"/>
              </a:rPr>
              <a:t>Temi dei laboratori di Terzo Tempo: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16806" y="5709122"/>
            <a:ext cx="331573" cy="291784"/>
          </a:xfrm>
          <a:prstGeom prst="rect">
            <a:avLst/>
          </a:prstGeom>
        </p:spPr>
      </p:pic>
      <p:pic>
        <p:nvPicPr>
          <p:cNvPr id="3" name="Immagine 2" descr="Schermata 2017-09-09 alle 06.52.5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68" y="6457584"/>
            <a:ext cx="554300" cy="28413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18"/>
          <a:srcRect r="55447"/>
          <a:stretch/>
        </p:blipFill>
        <p:spPr>
          <a:xfrm>
            <a:off x="7016750" y="6071788"/>
            <a:ext cx="320361" cy="3150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25765" y="6057250"/>
            <a:ext cx="343958" cy="30421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98144" y="6491328"/>
            <a:ext cx="504923" cy="221375"/>
          </a:xfrm>
          <a:prstGeom prst="rect">
            <a:avLst/>
          </a:prstGeom>
        </p:spPr>
      </p:pic>
      <p:pic>
        <p:nvPicPr>
          <p:cNvPr id="19" name="Immagine 18" descr="Schermata 2017-09-09 alle 07.31.42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4" y="6468671"/>
            <a:ext cx="425841" cy="25612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97579" y="6419649"/>
            <a:ext cx="298794" cy="298794"/>
          </a:xfrm>
          <a:prstGeom prst="rect">
            <a:avLst/>
          </a:prstGeom>
        </p:spPr>
      </p:pic>
      <p:pic>
        <p:nvPicPr>
          <p:cNvPr id="22" name="Immagine 21" descr="Schermata 2017-09-09 alle 07.33.50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30" y="6452231"/>
            <a:ext cx="583716" cy="29222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418338" y="3551769"/>
            <a:ext cx="27436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i="1" dirty="0"/>
              <a:t>Sviluppato nell’ambito dei progetti di </a:t>
            </a:r>
            <a:r>
              <a:rPr lang="it-IT" sz="900" i="1" dirty="0" err="1"/>
              <a:t>Hackunito</a:t>
            </a:r>
            <a:r>
              <a:rPr lang="it-IT" sz="900" i="1" dirty="0"/>
              <a:t> for </a:t>
            </a:r>
            <a:r>
              <a:rPr lang="it-IT" sz="900" i="1" dirty="0" err="1"/>
              <a:t>ageing</a:t>
            </a:r>
            <a:r>
              <a:rPr lang="it-IT" sz="900" i="1" dirty="0"/>
              <a:t> esso costituisce un valido aiuto “per affrontare la terza età.”</a:t>
            </a:r>
            <a:r>
              <a:rPr lang="it-IT" sz="900" dirty="0"/>
              <a:t>                             </a:t>
            </a:r>
            <a:r>
              <a:rPr lang="it-IT" sz="900" i="1" dirty="0"/>
              <a:t>Il tuo medico</a:t>
            </a:r>
            <a:endParaRPr lang="it-IT" sz="9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48231" y="4012169"/>
            <a:ext cx="986516" cy="369332"/>
          </a:xfrm>
          <a:prstGeom prst="rect">
            <a:avLst/>
          </a:prstGeom>
          <a:solidFill>
            <a:srgbClr val="FFF61F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II ANNO</a:t>
            </a:r>
          </a:p>
        </p:txBody>
      </p:sp>
    </p:spTree>
    <p:extLst>
      <p:ext uri="{BB962C8B-B14F-4D97-AF65-F5344CB8AC3E}">
        <p14:creationId xmlns:p14="http://schemas.microsoft.com/office/powerpoint/2010/main" val="350340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925" y="-55038"/>
            <a:ext cx="2995612" cy="286232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Obiettivo: </a:t>
            </a:r>
            <a:r>
              <a:rPr lang="it-IT" sz="1200" dirty="0"/>
              <a:t>Fornire alcuni strumenti conoscitivi ed operativi per poter viver bene la terza età.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Destinatari: </a:t>
            </a:r>
            <a:r>
              <a:rPr lang="it-IT" sz="1200" dirty="0"/>
              <a:t>Persone che si sentono motivate ad affrontare con consapevolezza, e non da sole, la terza età.</a:t>
            </a:r>
          </a:p>
          <a:p>
            <a:pPr algn="just"/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Attività previste per il II anno del progetto: </a:t>
            </a:r>
            <a:r>
              <a:rPr lang="it-IT" sz="1200" dirty="0"/>
              <a:t>30 incontri suddivisi in: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Conferenze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Lavori di Gruppo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Laboratorio di Tecnologia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Laboratorio di </a:t>
            </a:r>
            <a:r>
              <a:rPr lang="it-IT" sz="1200" b="1" dirty="0" err="1"/>
              <a:t>Fitwalking</a:t>
            </a:r>
            <a:endParaRPr lang="it-IT" sz="12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Laboratorio di Meteorologia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Laboratorio di Lettura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Laboratorio di Tango</a:t>
            </a:r>
            <a:endParaRPr lang="it-IT" sz="1200" b="1" dirty="0">
              <a:latin typeface="Marker Felt"/>
              <a:cs typeface="Marker Fe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71836" y="-51881"/>
            <a:ext cx="2952750" cy="6924973"/>
          </a:xfrm>
          <a:prstGeom prst="rect">
            <a:avLst/>
          </a:prstGeom>
          <a:solidFill>
            <a:srgbClr val="FCFFC2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9 Ottobre: </a:t>
            </a:r>
            <a:r>
              <a:rPr lang="it-IT" sz="1200" b="1" dirty="0"/>
              <a:t>Benvenuto della Biblioteca</a:t>
            </a:r>
          </a:p>
          <a:p>
            <a:pPr algn="just"/>
            <a:r>
              <a:rPr lang="it-IT" sz="1200" b="1" dirty="0"/>
              <a:t>Invecchiare bene? Sì ma agendo per tempo!</a:t>
            </a:r>
          </a:p>
          <a:p>
            <a:r>
              <a:rPr lang="it-IT" sz="1200" dirty="0"/>
              <a:t>Luciano </a:t>
            </a:r>
            <a:r>
              <a:rPr lang="it-IT" sz="1200" dirty="0" err="1"/>
              <a:t>Peirone</a:t>
            </a:r>
            <a:r>
              <a:rPr lang="it-IT" sz="1200" dirty="0"/>
              <a:t> e Elena </a:t>
            </a:r>
            <a:r>
              <a:rPr lang="it-IT" sz="1200" dirty="0" err="1"/>
              <a:t>Gerardi</a:t>
            </a:r>
            <a:r>
              <a:rPr lang="it-IT" sz="1200" dirty="0"/>
              <a:t>, </a:t>
            </a:r>
            <a:r>
              <a:rPr lang="it-IT" sz="1200" i="1" dirty="0"/>
              <a:t>Università “G. d’Annunzio” di Chieti-Pescara e di Brescia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16 Ottobre: </a:t>
            </a:r>
            <a:r>
              <a:rPr lang="it-IT" sz="1200" b="1" dirty="0"/>
              <a:t>Terzo tempo: ma che tempo fa? Laboratorio di meteorologia </a:t>
            </a:r>
            <a:r>
              <a:rPr lang="it-IT" sz="1200" b="1" dirty="0">
                <a:solidFill>
                  <a:srgbClr val="FF0000"/>
                </a:solidFill>
              </a:rPr>
              <a:t>ore 11</a:t>
            </a:r>
            <a:endParaRPr lang="it-IT" sz="1200" dirty="0">
              <a:solidFill>
                <a:srgbClr val="FF0000"/>
              </a:solidFill>
            </a:endParaRPr>
          </a:p>
          <a:p>
            <a:r>
              <a:rPr lang="it-IT" sz="1200" dirty="0"/>
              <a:t>Elena </a:t>
            </a:r>
            <a:r>
              <a:rPr lang="it-IT" sz="1200" dirty="0" err="1"/>
              <a:t>Cristofori</a:t>
            </a:r>
            <a:r>
              <a:rPr lang="it-IT" sz="1200" dirty="0"/>
              <a:t>, </a:t>
            </a:r>
            <a:r>
              <a:rPr lang="it-IT" sz="1200" i="1" dirty="0"/>
              <a:t>Trim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23 Ottobre: </a:t>
            </a:r>
            <a:r>
              <a:rPr lang="it-IT" sz="1200" b="1" dirty="0"/>
              <a:t>Ricordi di un giovane sostituto medico condotto</a:t>
            </a:r>
            <a:endParaRPr lang="it-IT" sz="1200" dirty="0"/>
          </a:p>
          <a:p>
            <a:r>
              <a:rPr lang="it-IT" sz="1200" dirty="0"/>
              <a:t>Giuliano Maggi, </a:t>
            </a:r>
            <a:r>
              <a:rPr lang="it-IT" sz="1200" i="1" dirty="0"/>
              <a:t>Università di Torino</a:t>
            </a:r>
          </a:p>
          <a:p>
            <a:pPr algn="just"/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6 Novembre: </a:t>
            </a:r>
            <a:r>
              <a:rPr lang="it-IT" sz="1200" b="1" dirty="0"/>
              <a:t>Nutrizione : i miti da sfatare</a:t>
            </a:r>
          </a:p>
          <a:p>
            <a:pPr algn="just"/>
            <a:r>
              <a:rPr lang="it-IT" sz="1200" dirty="0"/>
              <a:t>Simona Bo,</a:t>
            </a:r>
            <a:r>
              <a:rPr lang="it-IT" sz="1200" b="1" dirty="0"/>
              <a:t> </a:t>
            </a:r>
            <a:r>
              <a:rPr lang="it-IT" sz="1200" dirty="0"/>
              <a:t>Valentina Ponzo, </a:t>
            </a:r>
            <a:r>
              <a:rPr lang="it-IT" sz="1200" i="1" dirty="0"/>
              <a:t>Università di Torino </a:t>
            </a:r>
            <a:r>
              <a:rPr lang="it-IT" sz="1200" b="1" dirty="0">
                <a:solidFill>
                  <a:srgbClr val="FF0000"/>
                </a:solidFill>
              </a:rPr>
              <a:t>ore 17</a:t>
            </a:r>
            <a:endParaRPr lang="it-IT" sz="1200" i="1" dirty="0"/>
          </a:p>
          <a:p>
            <a:pPr algn="just"/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Novembre: </a:t>
            </a:r>
            <a:r>
              <a:rPr lang="it-IT" sz="1200" b="1" dirty="0"/>
              <a:t>Terzo Tempo nella letteratura</a:t>
            </a:r>
          </a:p>
          <a:p>
            <a:r>
              <a:rPr lang="it-IT" sz="1200" dirty="0"/>
              <a:t>Carmen Concilio, Irene De Angelis, </a:t>
            </a:r>
            <a:r>
              <a:rPr lang="it-IT" sz="1200" i="1" dirty="0"/>
              <a:t>Università di Torino </a:t>
            </a:r>
            <a:r>
              <a:rPr lang="it-IT" sz="1200" b="1" dirty="0">
                <a:solidFill>
                  <a:srgbClr val="FF0000"/>
                </a:solidFill>
              </a:rPr>
              <a:t>presso Via Verdi 10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18 Novembre: </a:t>
            </a:r>
            <a:r>
              <a:rPr lang="it-IT" sz="1200" b="1" dirty="0"/>
              <a:t>Laboratorio di </a:t>
            </a:r>
            <a:r>
              <a:rPr lang="it-IT" sz="1200" b="1" dirty="0" err="1"/>
              <a:t>Fitwalking</a:t>
            </a:r>
            <a:endParaRPr lang="it-IT" sz="1200" dirty="0"/>
          </a:p>
          <a:p>
            <a:r>
              <a:rPr lang="it-IT" sz="1200" dirty="0"/>
              <a:t>Maurizio Da Milano, </a:t>
            </a:r>
            <a:r>
              <a:rPr lang="it-IT" sz="1200" i="1" dirty="0"/>
              <a:t>campione olimpionico</a:t>
            </a:r>
            <a:r>
              <a:rPr lang="it-IT" sz="1200" dirty="0"/>
              <a:t>;  Salvatore Oleandri, </a:t>
            </a:r>
            <a:r>
              <a:rPr lang="it-IT" sz="1200" i="1" dirty="0"/>
              <a:t>diabetologo Asl CN1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Savigliano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21 </a:t>
            </a:r>
            <a:r>
              <a:rPr lang="it-IT" sz="1200" b="1" dirty="0" err="1">
                <a:solidFill>
                  <a:srgbClr val="00B050"/>
                </a:solidFill>
                <a:latin typeface="Marker Felt"/>
                <a:cs typeface="Marker Felt"/>
              </a:rPr>
              <a:t>Novembre:</a:t>
            </a:r>
            <a:r>
              <a:rPr lang="it-IT" sz="1200" b="1" dirty="0" err="1"/>
              <a:t>Laboratorio</a:t>
            </a:r>
            <a:r>
              <a:rPr lang="it-IT" sz="1200" b="1" dirty="0"/>
              <a:t> Tecnologia </a:t>
            </a:r>
            <a:r>
              <a:rPr lang="it-IT" sz="1200" b="1" dirty="0">
                <a:solidFill>
                  <a:srgbClr val="FF0000"/>
                </a:solidFill>
              </a:rPr>
              <a:t>9-13</a:t>
            </a:r>
            <a:endParaRPr lang="it-IT" sz="1200" dirty="0">
              <a:solidFill>
                <a:srgbClr val="FF0000"/>
              </a:solidFill>
            </a:endParaRP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27 Novembre: </a:t>
            </a:r>
            <a:r>
              <a:rPr lang="it-IT" sz="1200" b="1" dirty="0"/>
              <a:t>Invecchiare senza invecchiare</a:t>
            </a:r>
          </a:p>
          <a:p>
            <a:pPr algn="just"/>
            <a:r>
              <a:rPr lang="it-IT" sz="1200" dirty="0"/>
              <a:t>Giancarlo Isaia, </a:t>
            </a:r>
            <a:r>
              <a:rPr lang="it-IT" sz="1200" i="1" dirty="0"/>
              <a:t>Università di Torino</a:t>
            </a:r>
            <a:r>
              <a:rPr lang="it-IT" sz="1200" b="1" dirty="0"/>
              <a:t> 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Dicembre: </a:t>
            </a:r>
            <a:r>
              <a:rPr lang="it-IT" sz="1200" b="1" dirty="0"/>
              <a:t>Il diabete: come combatterlo</a:t>
            </a:r>
          </a:p>
          <a:p>
            <a:pPr algn="just"/>
            <a:r>
              <a:rPr lang="it-IT" sz="1200" dirty="0"/>
              <a:t>Paolo Cavallo Perin, </a:t>
            </a:r>
            <a:r>
              <a:rPr lang="it-IT" sz="1200" i="1" dirty="0"/>
              <a:t>Università di Torino</a:t>
            </a:r>
          </a:p>
          <a:p>
            <a:pPr algn="just"/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11 Dicembre: </a:t>
            </a:r>
            <a:r>
              <a:rPr lang="it-IT" sz="1200" b="1" dirty="0"/>
              <a:t>Come navigare in sicurezza </a:t>
            </a:r>
            <a:r>
              <a:rPr lang="it-IT" sz="1200" dirty="0"/>
              <a:t>Marco </a:t>
            </a:r>
            <a:r>
              <a:rPr lang="it-IT" sz="1200" dirty="0" err="1"/>
              <a:t>Bazzani</a:t>
            </a:r>
            <a:r>
              <a:rPr lang="it-IT" sz="1200" dirty="0"/>
              <a:t>, </a:t>
            </a:r>
            <a:r>
              <a:rPr lang="it-IT" sz="1200" i="1" dirty="0"/>
              <a:t>istituto Mario </a:t>
            </a:r>
            <a:r>
              <a:rPr lang="it-IT" sz="1200" i="1" dirty="0" err="1"/>
              <a:t>Boella</a:t>
            </a:r>
            <a:r>
              <a:rPr lang="it-IT" sz="1200" i="1" dirty="0"/>
              <a:t> </a:t>
            </a:r>
            <a:r>
              <a:rPr lang="it-IT" sz="1200" b="1" dirty="0">
                <a:solidFill>
                  <a:srgbClr val="FF0000"/>
                </a:solidFill>
              </a:rPr>
              <a:t>ore 11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18 Dicembre: </a:t>
            </a:r>
            <a:r>
              <a:rPr lang="it-IT" sz="1200" b="1" dirty="0"/>
              <a:t> </a:t>
            </a:r>
            <a:r>
              <a:rPr lang="it-IT" sz="1200" b="1" dirty="0" err="1"/>
              <a:t>Senesco</a:t>
            </a:r>
            <a:r>
              <a:rPr lang="it-IT" sz="1200" b="1" dirty="0"/>
              <a:t>…ergo sum</a:t>
            </a:r>
          </a:p>
          <a:p>
            <a:r>
              <a:rPr lang="it-IT" sz="1200" dirty="0"/>
              <a:t>Pietro Paolo Ricuperati,</a:t>
            </a:r>
            <a:r>
              <a:rPr lang="it-IT" sz="1200" i="1" dirty="0"/>
              <a:t> Compagnia dei Meglio Insieme, </a:t>
            </a:r>
            <a:r>
              <a:rPr lang="it-IT" sz="1200" dirty="0"/>
              <a:t>Carlo Grande, scrittore e giornalista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15, 22, 29 Gennaio: </a:t>
            </a:r>
            <a:r>
              <a:rPr lang="it-IT" sz="1200" dirty="0"/>
              <a:t>Laboratori di gruppo a cura dell’Istituto Adler</a:t>
            </a:r>
          </a:p>
          <a:p>
            <a:pPr algn="just"/>
            <a:r>
              <a:rPr lang="it-IT" sz="1200" b="1" dirty="0"/>
              <a:t> </a:t>
            </a: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986" y="2811993"/>
            <a:ext cx="3003550" cy="2800767"/>
          </a:xfrm>
          <a:prstGeom prst="rect">
            <a:avLst/>
          </a:prstGeom>
          <a:solidFill>
            <a:srgbClr val="FFEF6F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it-IT" sz="1100" b="1" dirty="0">
                <a:solidFill>
                  <a:srgbClr val="00B050"/>
                </a:solidFill>
                <a:latin typeface="Marker Felt"/>
                <a:cs typeface="Marker Felt"/>
              </a:rPr>
              <a:t>Presidente del Progetto</a:t>
            </a:r>
          </a:p>
          <a:p>
            <a:pPr lvl="0"/>
            <a:r>
              <a:rPr lang="it-IT" sz="1100" dirty="0"/>
              <a:t>Ezio Ghigo, </a:t>
            </a:r>
            <a:r>
              <a:rPr lang="it-IT" sz="1100" i="1" dirty="0"/>
              <a:t>Direttore della Struttura Complessa, Direzione Universitaria di Endocrinologia,  Università  di Torino</a:t>
            </a:r>
          </a:p>
          <a:p>
            <a:r>
              <a:rPr lang="it-IT" sz="1100" b="1" dirty="0">
                <a:solidFill>
                  <a:srgbClr val="00B050"/>
                </a:solidFill>
                <a:latin typeface="Marker Felt"/>
                <a:cs typeface="Marker Felt"/>
              </a:rPr>
              <a:t>Responsabile e Coordinatore del Progetto</a:t>
            </a:r>
          </a:p>
          <a:p>
            <a:pPr fontAlgn="base"/>
            <a:r>
              <a:rPr lang="it-IT" sz="1100" dirty="0"/>
              <a:t>Enrica Favaro, </a:t>
            </a:r>
            <a:r>
              <a:rPr lang="it-IT" sz="1100" i="1" dirty="0"/>
              <a:t>referente Terza Missione, Dipartimento Scienze Mediche</a:t>
            </a:r>
            <a:r>
              <a:rPr lang="it-IT" sz="1100" dirty="0"/>
              <a:t>, </a:t>
            </a:r>
            <a:r>
              <a:rPr lang="it-IT" sz="1100" i="1" dirty="0"/>
              <a:t>Università di Torino</a:t>
            </a:r>
          </a:p>
          <a:p>
            <a:r>
              <a:rPr lang="it-IT" sz="1100" b="1" dirty="0">
                <a:solidFill>
                  <a:srgbClr val="00B050"/>
                </a:solidFill>
                <a:latin typeface="Marker Felt"/>
                <a:cs typeface="Marker Felt"/>
              </a:rPr>
              <a:t>Consulente per la progettazione</a:t>
            </a:r>
          </a:p>
          <a:p>
            <a:pPr fontAlgn="base"/>
            <a:r>
              <a:rPr lang="it-IT" sz="1100" dirty="0" err="1"/>
              <a:t>PietroPaolo</a:t>
            </a:r>
            <a:r>
              <a:rPr lang="it-IT" sz="1100" dirty="0"/>
              <a:t> Ricuperati,</a:t>
            </a:r>
            <a:r>
              <a:rPr lang="it-IT" sz="1100" i="1" dirty="0"/>
              <a:t> fondatore della Compagnia Meglio Insieme </a:t>
            </a:r>
          </a:p>
          <a:p>
            <a:pPr fontAlgn="base"/>
            <a:r>
              <a:rPr lang="it-IT" sz="1100" dirty="0"/>
              <a:t>Gian Franco </a:t>
            </a:r>
            <a:r>
              <a:rPr lang="it-IT" sz="1100" dirty="0" err="1"/>
              <a:t>Billotti</a:t>
            </a:r>
            <a:r>
              <a:rPr lang="it-IT" sz="1100" dirty="0"/>
              <a:t>,  </a:t>
            </a:r>
            <a:r>
              <a:rPr lang="it-IT" sz="1100" i="1" dirty="0"/>
              <a:t>presidente del coordinamento piemontese delle Università Terza Età Piemonte; </a:t>
            </a:r>
          </a:p>
          <a:p>
            <a:pPr fontAlgn="base"/>
            <a:r>
              <a:rPr lang="it-IT" sz="1100" dirty="0"/>
              <a:t>Patrizia LUPARIA, psicoterapeuta</a:t>
            </a:r>
            <a:r>
              <a:rPr lang="it-IT" sz="1100" b="1" dirty="0"/>
              <a:t>, </a:t>
            </a:r>
            <a:r>
              <a:rPr lang="it-IT" sz="1100" i="1" dirty="0"/>
              <a:t>Istituto “</a:t>
            </a:r>
            <a:r>
              <a:rPr lang="it-IT" sz="1100" i="1" dirty="0" err="1"/>
              <a:t>A.Adler</a:t>
            </a:r>
            <a:r>
              <a:rPr lang="it-IT" sz="1100" i="1" dirty="0"/>
              <a:t>”</a:t>
            </a:r>
          </a:p>
        </p:txBody>
      </p:sp>
      <p:sp>
        <p:nvSpPr>
          <p:cNvPr id="9" name="Rettangolo 8"/>
          <p:cNvSpPr/>
          <p:nvPr/>
        </p:nvSpPr>
        <p:spPr>
          <a:xfrm>
            <a:off x="6348411" y="2112"/>
            <a:ext cx="2952750" cy="6740307"/>
          </a:xfrm>
          <a:prstGeom prst="rect">
            <a:avLst/>
          </a:prstGeom>
          <a:solidFill>
            <a:srgbClr val="FCFFC2"/>
          </a:solidFill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13 Febbraio:</a:t>
            </a:r>
            <a:r>
              <a:rPr lang="it-IT" sz="1200" b="1" dirty="0">
                <a:solidFill>
                  <a:srgbClr val="00B050"/>
                </a:solidFill>
                <a:latin typeface="Marker Felt"/>
              </a:rPr>
              <a:t> </a:t>
            </a:r>
            <a:r>
              <a:rPr lang="it-IT" sz="1200" b="1" dirty="0"/>
              <a:t>Terzo Tempo in  </a:t>
            </a:r>
            <a:r>
              <a:rPr lang="it-IT" sz="1200" b="1" dirty="0" err="1"/>
              <a:t>App</a:t>
            </a:r>
            <a:r>
              <a:rPr lang="it-IT" sz="1200" b="1" dirty="0"/>
              <a:t> </a:t>
            </a:r>
            <a:endParaRPr lang="it-IT" sz="1200" dirty="0"/>
          </a:p>
          <a:p>
            <a:r>
              <a:rPr lang="it-IT" sz="1200" dirty="0"/>
              <a:t>Alessandro Vercelli, </a:t>
            </a:r>
            <a:r>
              <a:rPr lang="it-IT" sz="1200" i="1" dirty="0"/>
              <a:t>Università di Torino, </a:t>
            </a:r>
            <a:r>
              <a:rPr lang="it-IT" sz="1200" dirty="0"/>
              <a:t>Valentina </a:t>
            </a:r>
            <a:r>
              <a:rPr lang="it-IT" sz="1200" dirty="0" err="1"/>
              <a:t>Rappazzo</a:t>
            </a:r>
            <a:r>
              <a:rPr lang="it-IT" sz="1200" dirty="0"/>
              <a:t>, </a:t>
            </a:r>
            <a:r>
              <a:rPr lang="it-IT" sz="1200" i="1" dirty="0"/>
              <a:t>Politecnico di Torino</a:t>
            </a:r>
            <a:r>
              <a:rPr lang="it-IT" sz="1200" dirty="0"/>
              <a:t>, Sarah Bigi</a:t>
            </a:r>
            <a:r>
              <a:rPr lang="it-IT" sz="1200" i="1" dirty="0"/>
              <a:t>, Università Cattolica di Milano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19 Febbraio:</a:t>
            </a:r>
            <a:r>
              <a:rPr lang="it-IT" sz="1200" b="1" dirty="0">
                <a:solidFill>
                  <a:srgbClr val="00B050"/>
                </a:solidFill>
                <a:latin typeface="Marker Felt"/>
              </a:rPr>
              <a:t> </a:t>
            </a:r>
            <a:r>
              <a:rPr lang="it-IT" sz="1200" b="1" dirty="0"/>
              <a:t>Il Cibo in cornice: comunicazione per il cambiamento</a:t>
            </a:r>
            <a:endParaRPr lang="it-IT" sz="1200" dirty="0"/>
          </a:p>
          <a:p>
            <a:r>
              <a:rPr lang="it-IT" sz="1200" dirty="0"/>
              <a:t>Patrizia Catellani, Mauro Bertolotti, </a:t>
            </a:r>
            <a:r>
              <a:rPr lang="it-IT" sz="1200" i="1" dirty="0"/>
              <a:t>Università Cattolica di Milano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26 Febbraio: </a:t>
            </a:r>
            <a:r>
              <a:rPr lang="it-IT" sz="1200" b="1" dirty="0"/>
              <a:t>Nuove frontiere della medicina</a:t>
            </a:r>
          </a:p>
          <a:p>
            <a:r>
              <a:rPr lang="it-IT" sz="1200" dirty="0"/>
              <a:t>Enrica Favaro, Tatiana </a:t>
            </a:r>
            <a:r>
              <a:rPr lang="it-IT" sz="1200" dirty="0" err="1"/>
              <a:t>Lopatina</a:t>
            </a:r>
            <a:r>
              <a:rPr lang="it-IT" sz="1200" dirty="0"/>
              <a:t>, </a:t>
            </a:r>
            <a:r>
              <a:rPr lang="it-IT" sz="1200" i="1" dirty="0"/>
              <a:t>Università di Torino</a:t>
            </a:r>
            <a:r>
              <a:rPr lang="it-IT" sz="1200" dirty="0"/>
              <a:t> 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19 Marzo: </a:t>
            </a:r>
            <a:r>
              <a:rPr lang="it-IT" sz="1200" b="1" dirty="0"/>
              <a:t>Come allenare la mente</a:t>
            </a:r>
            <a:endParaRPr lang="it-IT" sz="1200" dirty="0"/>
          </a:p>
          <a:p>
            <a:r>
              <a:rPr lang="it-IT" sz="1200" dirty="0"/>
              <a:t>Giuliano Carlo </a:t>
            </a:r>
            <a:r>
              <a:rPr lang="it-IT" sz="1200" dirty="0" err="1"/>
              <a:t>Geminiani</a:t>
            </a:r>
            <a:r>
              <a:rPr lang="it-IT" sz="1200" dirty="0"/>
              <a:t>, </a:t>
            </a:r>
            <a:r>
              <a:rPr lang="it-IT" sz="1200" i="1" dirty="0"/>
              <a:t>Università di Torino, </a:t>
            </a:r>
            <a:r>
              <a:rPr lang="it-IT" sz="1200" dirty="0"/>
              <a:t>Daniela Leotta, </a:t>
            </a:r>
            <a:r>
              <a:rPr lang="it-IT" sz="1200" i="1" dirty="0"/>
              <a:t>Ospedale Martini;</a:t>
            </a:r>
            <a:r>
              <a:rPr lang="it-IT" sz="1200" dirty="0"/>
              <a:t> Luigi Maria Pernigotti, </a:t>
            </a:r>
            <a:r>
              <a:rPr lang="it-IT" sz="1200" i="1" dirty="0"/>
              <a:t>Associazione Italiana di </a:t>
            </a:r>
            <a:r>
              <a:rPr lang="it-IT" sz="1200" i="1" dirty="0" err="1"/>
              <a:t>Psicogeriatria</a:t>
            </a:r>
            <a:r>
              <a:rPr lang="it-IT" sz="1200" i="1" dirty="0"/>
              <a:t> 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Marzo: </a:t>
            </a:r>
            <a:r>
              <a:rPr lang="it-IT" sz="1200" b="1" dirty="0"/>
              <a:t>Laboratorio di Fitwalking</a:t>
            </a:r>
            <a:endParaRPr lang="it-IT" sz="1200" dirty="0"/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Aprile: </a:t>
            </a:r>
            <a:r>
              <a:rPr lang="it-IT" sz="1200" b="1" dirty="0"/>
              <a:t>Laboratorio di Lettura</a:t>
            </a:r>
          </a:p>
          <a:p>
            <a:r>
              <a:rPr lang="it-IT" sz="1200" dirty="0"/>
              <a:t>Carmen Concilio, Irene De Angelis, </a:t>
            </a:r>
            <a:r>
              <a:rPr lang="it-IT" sz="1200" i="1" dirty="0"/>
              <a:t>Università di Torino </a:t>
            </a:r>
            <a:r>
              <a:rPr lang="it-IT" sz="1200" b="1" dirty="0">
                <a:solidFill>
                  <a:srgbClr val="FF0000"/>
                </a:solidFill>
              </a:rPr>
              <a:t>presso Via Verdi 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Aprile: </a:t>
            </a:r>
            <a:r>
              <a:rPr lang="it-IT" sz="1200" b="1" dirty="0"/>
              <a:t>Ortoterapia, Laboratorio di Orti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Paolo Bonfiglioli, </a:t>
            </a:r>
            <a:r>
              <a:rPr lang="it-IT" sz="1200" i="1" dirty="0"/>
              <a:t>Associazione Orti in Piazza </a:t>
            </a: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Maggio: </a:t>
            </a:r>
            <a:r>
              <a:rPr lang="it-IT" sz="1200" b="1" dirty="0"/>
              <a:t>Laboratorio di Tango</a:t>
            </a:r>
          </a:p>
          <a:p>
            <a:r>
              <a:rPr lang="it-IT" sz="1200" dirty="0"/>
              <a:t>Giorgio Roberto Merlo, </a:t>
            </a:r>
            <a:r>
              <a:rPr lang="it-IT" sz="1200" i="1" dirty="0"/>
              <a:t>Università di Torino</a:t>
            </a:r>
          </a:p>
          <a:p>
            <a:r>
              <a:rPr lang="it-IT" sz="1200" b="1">
                <a:solidFill>
                  <a:srgbClr val="00B050"/>
                </a:solidFill>
                <a:latin typeface="Marker Felt"/>
                <a:cs typeface="Marker Felt"/>
              </a:rPr>
              <a:t>Maggio</a:t>
            </a:r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:</a:t>
            </a:r>
            <a:r>
              <a:rPr lang="it-IT" sz="1200" b="1" i="1" dirty="0">
                <a:solidFill>
                  <a:srgbClr val="00B050"/>
                </a:solidFill>
                <a:latin typeface="Marker Felt"/>
                <a:cs typeface="Marker Felt"/>
              </a:rPr>
              <a:t> </a:t>
            </a:r>
            <a:r>
              <a:rPr lang="it-IT" sz="1200" b="1" dirty="0"/>
              <a:t>Coabitazione e Terza età</a:t>
            </a:r>
          </a:p>
          <a:p>
            <a:r>
              <a:rPr lang="it-IT" sz="1200" dirty="0"/>
              <a:t>Gabriella </a:t>
            </a:r>
            <a:r>
              <a:rPr lang="it-IT" sz="1200" dirty="0" err="1"/>
              <a:t>Peretti</a:t>
            </a:r>
            <a:r>
              <a:rPr lang="it-IT" sz="1200" dirty="0"/>
              <a:t>, </a:t>
            </a:r>
            <a:r>
              <a:rPr lang="it-IT" sz="1200" i="1" dirty="0"/>
              <a:t>Università di Torino</a:t>
            </a:r>
          </a:p>
          <a:p>
            <a:endParaRPr lang="it-IT" sz="1200" b="1" dirty="0">
              <a:solidFill>
                <a:srgbClr val="00B050"/>
              </a:solidFill>
              <a:latin typeface="Marker Felt"/>
              <a:cs typeface="Marker Felt"/>
            </a:endParaRP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Maggio: </a:t>
            </a:r>
            <a:r>
              <a:rPr lang="it-IT" sz="1200" b="1" dirty="0"/>
              <a:t>Giornata conclusiva </a:t>
            </a:r>
            <a:r>
              <a:rPr lang="it-IT" sz="1200" b="1" dirty="0">
                <a:solidFill>
                  <a:srgbClr val="FF0000"/>
                </a:solidFill>
              </a:rPr>
              <a:t>(Cascina </a:t>
            </a:r>
            <a:r>
              <a:rPr lang="it-IT" sz="1200" b="1" dirty="0" err="1">
                <a:solidFill>
                  <a:srgbClr val="FF0000"/>
                </a:solidFill>
              </a:rPr>
              <a:t>Brero</a:t>
            </a:r>
            <a:r>
              <a:rPr lang="it-IT" sz="1200" b="1" dirty="0">
                <a:solidFill>
                  <a:srgbClr val="FF0000"/>
                </a:solidFill>
              </a:rPr>
              <a:t>) </a:t>
            </a:r>
            <a:r>
              <a:rPr lang="it-IT" sz="1200" dirty="0"/>
              <a:t>Stefano </a:t>
            </a:r>
            <a:r>
              <a:rPr lang="it-IT" sz="1200" dirty="0" err="1"/>
              <a:t>Camanni</a:t>
            </a:r>
            <a:r>
              <a:rPr lang="it-IT" sz="1200" dirty="0"/>
              <a:t>, </a:t>
            </a:r>
            <a:r>
              <a:rPr lang="it-IT" sz="1200" i="1" dirty="0"/>
              <a:t>Associazione Arnica </a:t>
            </a:r>
            <a:r>
              <a:rPr lang="it-IT" sz="1200" dirty="0"/>
              <a:t> </a:t>
            </a:r>
          </a:p>
          <a:p>
            <a:endParaRPr lang="it-IT" sz="1200" b="1" dirty="0">
              <a:solidFill>
                <a:srgbClr val="00B050"/>
              </a:solidFill>
              <a:latin typeface="Marker Felt"/>
            </a:endParaRPr>
          </a:p>
          <a:p>
            <a:r>
              <a:rPr lang="it-IT" sz="1200" b="1" dirty="0">
                <a:solidFill>
                  <a:srgbClr val="00B050"/>
                </a:solidFill>
                <a:latin typeface="Marker Felt"/>
              </a:rPr>
              <a:t>Agosto </a:t>
            </a:r>
            <a:r>
              <a:rPr lang="it-IT" sz="1200" b="1" dirty="0"/>
              <a:t>Visita a Istituto Mosso, Col d‘</a:t>
            </a:r>
            <a:r>
              <a:rPr lang="it-IT" sz="1200" b="1" dirty="0" err="1"/>
              <a:t>Olen</a:t>
            </a:r>
            <a:r>
              <a:rPr lang="it-IT" sz="1200" b="1" dirty="0"/>
              <a:t>, </a:t>
            </a:r>
            <a:r>
              <a:rPr lang="it-IT" sz="1200" dirty="0"/>
              <a:t>Piergiorgio </a:t>
            </a:r>
            <a:r>
              <a:rPr lang="it-IT" sz="1200" dirty="0" err="1"/>
              <a:t>Montarolo</a:t>
            </a:r>
            <a:r>
              <a:rPr lang="it-IT" sz="1200" dirty="0"/>
              <a:t>,  Michele </a:t>
            </a:r>
            <a:r>
              <a:rPr lang="it-IT" sz="1200" dirty="0" err="1"/>
              <a:t>Freppaz</a:t>
            </a:r>
            <a:r>
              <a:rPr lang="it-IT" sz="1200" dirty="0"/>
              <a:t>, Marco </a:t>
            </a:r>
            <a:r>
              <a:rPr lang="it-IT" sz="1200" dirty="0" err="1"/>
              <a:t>Giardino,Università</a:t>
            </a:r>
            <a:r>
              <a:rPr lang="it-IT" sz="1200" dirty="0"/>
              <a:t> di Torino</a:t>
            </a:r>
            <a:endParaRPr lang="it-IT" sz="1200" b="1" dirty="0"/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10" name="Rettangolo 9"/>
          <p:cNvSpPr/>
          <p:nvPr/>
        </p:nvSpPr>
        <p:spPr>
          <a:xfrm>
            <a:off x="39686" y="5562128"/>
            <a:ext cx="2952750" cy="1384995"/>
          </a:xfrm>
          <a:prstGeom prst="rect">
            <a:avLst/>
          </a:prstGeom>
          <a:solidFill>
            <a:srgbClr val="FCFFC2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I CAFFE’ DEI COME E PERCHE’</a:t>
            </a:r>
          </a:p>
          <a:p>
            <a:pPr algn="just"/>
            <a:r>
              <a:rPr lang="it-IT" sz="1200" b="1" dirty="0">
                <a:solidFill>
                  <a:srgbClr val="00B050"/>
                </a:solidFill>
                <a:latin typeface="Marker Felt"/>
                <a:cs typeface="Marker Felt"/>
              </a:rPr>
              <a:t>24 Settembre: </a:t>
            </a:r>
            <a:r>
              <a:rPr lang="it-IT" sz="1200" b="1" dirty="0"/>
              <a:t>Inaugurazione</a:t>
            </a:r>
          </a:p>
          <a:p>
            <a:pPr algn="just"/>
            <a:r>
              <a:rPr lang="it-IT" sz="1200" dirty="0"/>
              <a:t>Ezio Ghigo,</a:t>
            </a:r>
            <a:r>
              <a:rPr lang="it-IT" sz="1200" i="1" dirty="0"/>
              <a:t> </a:t>
            </a:r>
            <a:r>
              <a:rPr lang="it-IT" sz="1200" dirty="0"/>
              <a:t>Piergiorgio </a:t>
            </a:r>
            <a:r>
              <a:rPr lang="it-IT" sz="1200" dirty="0" err="1"/>
              <a:t>Montarolo</a:t>
            </a:r>
            <a:r>
              <a:rPr lang="it-IT" sz="1200" dirty="0"/>
              <a:t>, </a:t>
            </a:r>
            <a:r>
              <a:rPr lang="it-IT" sz="1200" i="1" dirty="0"/>
              <a:t>Università di Torino, </a:t>
            </a:r>
            <a:r>
              <a:rPr lang="it-IT" sz="1200" dirty="0"/>
              <a:t>Antonio </a:t>
            </a:r>
            <a:r>
              <a:rPr lang="it-IT" sz="1200" dirty="0" err="1"/>
              <a:t>Scarmozzino</a:t>
            </a:r>
            <a:r>
              <a:rPr lang="it-IT" sz="1200" dirty="0"/>
              <a:t>, </a:t>
            </a:r>
            <a:r>
              <a:rPr lang="it-IT" sz="1200" i="1" dirty="0"/>
              <a:t>Città della Salute di Torino, </a:t>
            </a:r>
            <a:r>
              <a:rPr lang="it-IT" sz="1200" dirty="0"/>
              <a:t>Elena </a:t>
            </a:r>
            <a:r>
              <a:rPr lang="it-IT" sz="1200" dirty="0" err="1"/>
              <a:t>Cristofori</a:t>
            </a:r>
            <a:r>
              <a:rPr lang="it-IT" sz="1200" dirty="0"/>
              <a:t>, </a:t>
            </a:r>
            <a:r>
              <a:rPr lang="it-IT" sz="1200" i="1" dirty="0"/>
              <a:t>Trim, </a:t>
            </a:r>
            <a:r>
              <a:rPr lang="it-IT" sz="1200" dirty="0"/>
              <a:t>Luigi Pernigotti, </a:t>
            </a:r>
            <a:r>
              <a:rPr lang="it-IT" sz="1200" i="1" dirty="0"/>
              <a:t>Associazione di </a:t>
            </a:r>
            <a:r>
              <a:rPr lang="it-IT" sz="1200" i="1" dirty="0" err="1"/>
              <a:t>Psicogeriatria</a:t>
            </a:r>
            <a:r>
              <a:rPr lang="it-IT" sz="1200" i="1" dirty="0"/>
              <a:t>, Torino</a:t>
            </a:r>
          </a:p>
        </p:txBody>
      </p:sp>
    </p:spTree>
    <p:extLst>
      <p:ext uri="{BB962C8B-B14F-4D97-AF65-F5344CB8AC3E}">
        <p14:creationId xmlns:p14="http://schemas.microsoft.com/office/powerpoint/2010/main" val="2619789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22292</TotalTime>
  <Words>1105</Words>
  <Application>Microsoft Office PowerPoint</Application>
  <PresentationFormat>Presentazione su schermo (4:3)</PresentationFormat>
  <Paragraphs>115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Marker Felt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Cacchi Pessani</dc:creator>
  <cp:lastModifiedBy>393395912943</cp:lastModifiedBy>
  <cp:revision>198</cp:revision>
  <cp:lastPrinted>2018-09-21T17:43:36Z</cp:lastPrinted>
  <dcterms:created xsi:type="dcterms:W3CDTF">2017-05-08T10:12:00Z</dcterms:created>
  <dcterms:modified xsi:type="dcterms:W3CDTF">2018-10-26T20:38:28Z</dcterms:modified>
</cp:coreProperties>
</file>